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56" r:id="rId2"/>
    <p:sldId id="257" r:id="rId3"/>
    <p:sldId id="261" r:id="rId4"/>
    <p:sldId id="259" r:id="rId5"/>
    <p:sldId id="296" r:id="rId6"/>
    <p:sldId id="265" r:id="rId7"/>
    <p:sldId id="297" r:id="rId8"/>
    <p:sldId id="301" r:id="rId9"/>
    <p:sldId id="302" r:id="rId10"/>
    <p:sldId id="299" r:id="rId11"/>
    <p:sldId id="303" r:id="rId12"/>
    <p:sldId id="310" r:id="rId13"/>
    <p:sldId id="311" r:id="rId14"/>
    <p:sldId id="304" r:id="rId15"/>
    <p:sldId id="309" r:id="rId16"/>
    <p:sldId id="312" r:id="rId17"/>
    <p:sldId id="313" r:id="rId18"/>
    <p:sldId id="321" r:id="rId19"/>
    <p:sldId id="319" r:id="rId20"/>
    <p:sldId id="320" r:id="rId21"/>
    <p:sldId id="305" r:id="rId22"/>
    <p:sldId id="306" r:id="rId23"/>
    <p:sldId id="314" r:id="rId24"/>
    <p:sldId id="315" r:id="rId25"/>
    <p:sldId id="316" r:id="rId26"/>
    <p:sldId id="318" r:id="rId27"/>
  </p:sldIdLst>
  <p:sldSz cx="9144000" cy="5143500" type="screen16x9"/>
  <p:notesSz cx="6858000" cy="9144000"/>
  <p:embeddedFontLst>
    <p:embeddedFont>
      <p:font typeface="Lora" pitchFamily="2" charset="0"/>
      <p:regular r:id="rId29"/>
      <p:bold r:id="rId30"/>
      <p:italic r:id="rId31"/>
      <p:boldItalic r:id="rId32"/>
    </p:embeddedFont>
    <p:embeddedFont>
      <p:font typeface="Quattrocento Sans" panose="020B05020500000200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1669C13-C0AA-4CF4-A6B1-5A5138B4AE88}">
          <p14:sldIdLst>
            <p14:sldId id="256"/>
            <p14:sldId id="257"/>
            <p14:sldId id="261"/>
            <p14:sldId id="259"/>
            <p14:sldId id="296"/>
            <p14:sldId id="265"/>
            <p14:sldId id="297"/>
            <p14:sldId id="301"/>
            <p14:sldId id="302"/>
            <p14:sldId id="299"/>
            <p14:sldId id="303"/>
            <p14:sldId id="310"/>
            <p14:sldId id="311"/>
            <p14:sldId id="304"/>
            <p14:sldId id="309"/>
            <p14:sldId id="312"/>
            <p14:sldId id="313"/>
            <p14:sldId id="321"/>
            <p14:sldId id="319"/>
            <p14:sldId id="320"/>
            <p14:sldId id="305"/>
            <p14:sldId id="306"/>
            <p14:sldId id="314"/>
            <p14:sldId id="315"/>
            <p14:sldId id="316"/>
            <p14:sldId id="31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gnesh venkatesan" initials="vv" lastIdx="1" clrIdx="0">
    <p:extLst>
      <p:ext uri="{19B8F6BF-5375-455C-9EA6-DF929625EA0E}">
        <p15:presenceInfo xmlns:p15="http://schemas.microsoft.com/office/powerpoint/2012/main" userId="340393611ba142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45" d="100"/>
          <a:sy n="145" d="100"/>
        </p:scale>
        <p:origin x="100" y="1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620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028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549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956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962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3700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46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899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4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798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392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250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187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046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604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687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173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93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68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874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82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47103" y="1288585"/>
            <a:ext cx="8060820" cy="1821042"/>
          </a:xfrm>
          <a:prstGeom prst="rect">
            <a:avLst/>
          </a:prstGeom>
        </p:spPr>
        <p:txBody>
          <a:bodyPr spcFirstLastPara="1" wrap="square" lIns="91425" tIns="91425" rIns="91425" bIns="91425" anchor="b" anchorCtr="0">
            <a:noAutofit/>
          </a:bodyPr>
          <a:lstStyle/>
          <a:p>
            <a:pPr algn="ctr"/>
            <a:r>
              <a:rPr lang="en-IN">
                <a:latin typeface="Arial"/>
              </a:rPr>
              <a:t>Seatbelt Classification on low quality images using different models</a:t>
            </a:r>
            <a:endParaRPr lang="en-US">
              <a:latin typeface="Arial"/>
            </a:endParaRPr>
          </a:p>
        </p:txBody>
      </p:sp>
      <p:sp>
        <p:nvSpPr>
          <p:cNvPr id="3" name="Google Shape;827;p48">
            <a:extLst>
              <a:ext uri="{FF2B5EF4-FFF2-40B4-BE49-F238E27FC236}">
                <a16:creationId xmlns:a16="http://schemas.microsoft.com/office/drawing/2014/main" id="{032CAF16-DB5C-D13E-AABD-89FDF88DCF1B}"/>
              </a:ext>
            </a:extLst>
          </p:cNvPr>
          <p:cNvSpPr/>
          <p:nvPr/>
        </p:nvSpPr>
        <p:spPr>
          <a:xfrm>
            <a:off x="1171810" y="3529537"/>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Implementation</a:t>
            </a:r>
            <a:endParaRPr dirty="0"/>
          </a:p>
        </p:txBody>
      </p:sp>
      <p:sp>
        <p:nvSpPr>
          <p:cNvPr id="125" name="Google Shape;125;p17"/>
          <p:cNvSpPr txBox="1">
            <a:spLocks noGrp="1"/>
          </p:cNvSpPr>
          <p:nvPr>
            <p:ph type="body" idx="1"/>
          </p:nvPr>
        </p:nvSpPr>
        <p:spPr>
          <a:xfrm>
            <a:off x="589669" y="1891889"/>
            <a:ext cx="7953558" cy="325156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200" dirty="0"/>
              <a:t>After the extraction of edge features from the pre-processed input images we proceed to train a CNN model using these edge features to classify whether the seatbelt usage is detected in input image or not. </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r>
              <a:rPr lang="en-IN" sz="1200" dirty="0"/>
              <a:t>Further we also have used a different dataset to train a YOLOV8 model which classifies whether the seatbelt usage is detected in input image or not. </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r>
              <a:rPr lang="en-IN" sz="1200" dirty="0"/>
              <a:t>We have utilized these two different models in order to compare the performance and advantages of both of them.</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91190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Convolutional Neural Network Model</a:t>
            </a:r>
            <a:endParaRPr dirty="0"/>
          </a:p>
        </p:txBody>
      </p:sp>
      <p:sp>
        <p:nvSpPr>
          <p:cNvPr id="125" name="Google Shape;125;p17"/>
          <p:cNvSpPr txBox="1">
            <a:spLocks noGrp="1"/>
          </p:cNvSpPr>
          <p:nvPr>
            <p:ph type="body" idx="1"/>
          </p:nvPr>
        </p:nvSpPr>
        <p:spPr>
          <a:xfrm>
            <a:off x="558896" y="1695089"/>
            <a:ext cx="7953558" cy="325156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200" dirty="0"/>
              <a:t>We have utilized the 600 Image dataset which has been pre-processed to train the Convolutional Neural Network model to classify whether the seatbelt usage is detected in input image or not. </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r>
              <a:rPr lang="en-IN" sz="1000" dirty="0"/>
              <a:t>Image courtesy by Driver’s Seat Belt Detection Using CNN DS </a:t>
            </a:r>
            <a:r>
              <a:rPr lang="en-IN" sz="1000" dirty="0" err="1"/>
              <a:t>Bhupal</a:t>
            </a:r>
            <a:r>
              <a:rPr lang="en-IN" sz="1000" dirty="0"/>
              <a:t> Naik1, G Sai Lakshmi2, V Ramakrishna Sajja3, D Venkatesulu4,J Nageswara Rao5 </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902C195B-C3BB-7127-72FB-E3713E28F415}"/>
              </a:ext>
            </a:extLst>
          </p:cNvPr>
          <p:cNvPicPr>
            <a:picLocks noChangeAspect="1"/>
          </p:cNvPicPr>
          <p:nvPr/>
        </p:nvPicPr>
        <p:blipFill>
          <a:blip r:embed="rId3"/>
          <a:stretch>
            <a:fillRect/>
          </a:stretch>
        </p:blipFill>
        <p:spPr>
          <a:xfrm>
            <a:off x="1033659" y="2422280"/>
            <a:ext cx="6610690" cy="2027605"/>
          </a:xfrm>
          <a:prstGeom prst="rect">
            <a:avLst/>
          </a:prstGeom>
        </p:spPr>
      </p:pic>
    </p:spTree>
    <p:extLst>
      <p:ext uri="{BB962C8B-B14F-4D97-AF65-F5344CB8AC3E}">
        <p14:creationId xmlns:p14="http://schemas.microsoft.com/office/powerpoint/2010/main" val="1989011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48" y="908963"/>
            <a:ext cx="7200043"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Performance of Convolutional Neural Network Model</a:t>
            </a:r>
            <a:endParaRPr dirty="0"/>
          </a:p>
        </p:txBody>
      </p:sp>
      <p:sp>
        <p:nvSpPr>
          <p:cNvPr id="125" name="Google Shape;125;p17"/>
          <p:cNvSpPr txBox="1">
            <a:spLocks noGrp="1"/>
          </p:cNvSpPr>
          <p:nvPr>
            <p:ph type="body" idx="1"/>
          </p:nvPr>
        </p:nvSpPr>
        <p:spPr>
          <a:xfrm>
            <a:off x="558896" y="1695089"/>
            <a:ext cx="7953558" cy="325156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000" dirty="0"/>
              <a:t>Loss function and accuracy after training the model for 16 epochs.</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4" name="Picture 3">
            <a:extLst>
              <a:ext uri="{FF2B5EF4-FFF2-40B4-BE49-F238E27FC236}">
                <a16:creationId xmlns:a16="http://schemas.microsoft.com/office/drawing/2014/main" id="{424FDCDF-39D7-3D5C-E448-5F63DE91E2D5}"/>
              </a:ext>
            </a:extLst>
          </p:cNvPr>
          <p:cNvPicPr>
            <a:picLocks noChangeAspect="1"/>
          </p:cNvPicPr>
          <p:nvPr/>
        </p:nvPicPr>
        <p:blipFill>
          <a:blip r:embed="rId3"/>
          <a:stretch>
            <a:fillRect/>
          </a:stretch>
        </p:blipFill>
        <p:spPr>
          <a:xfrm>
            <a:off x="1450731" y="2257531"/>
            <a:ext cx="5525966" cy="2724290"/>
          </a:xfrm>
          <a:prstGeom prst="rect">
            <a:avLst/>
          </a:prstGeom>
        </p:spPr>
      </p:pic>
    </p:spTree>
    <p:extLst>
      <p:ext uri="{BB962C8B-B14F-4D97-AF65-F5344CB8AC3E}">
        <p14:creationId xmlns:p14="http://schemas.microsoft.com/office/powerpoint/2010/main" val="2346848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48" y="908963"/>
            <a:ext cx="7200043"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Performance of Convolutional Neural Network Model</a:t>
            </a:r>
            <a:endParaRPr dirty="0"/>
          </a:p>
        </p:txBody>
      </p:sp>
      <p:sp>
        <p:nvSpPr>
          <p:cNvPr id="125" name="Google Shape;125;p17"/>
          <p:cNvSpPr txBox="1">
            <a:spLocks noGrp="1"/>
          </p:cNvSpPr>
          <p:nvPr>
            <p:ph type="body" idx="1"/>
          </p:nvPr>
        </p:nvSpPr>
        <p:spPr>
          <a:xfrm>
            <a:off x="558896" y="1695089"/>
            <a:ext cx="7953558" cy="325156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endParaRPr lang="en-IN" sz="1000" b="1" dirty="0"/>
          </a:p>
          <a:p>
            <a:pPr marL="285750" indent="-285750">
              <a:buFont typeface="Arial" panose="020B0604020202020204" pitchFamily="34" charset="0"/>
              <a:buChar char="•"/>
            </a:pPr>
            <a:r>
              <a:rPr lang="en-IN" sz="1000" b="1" dirty="0"/>
              <a:t>Fig. Class-wise accuracy and confusion matrix</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884212AC-8827-A975-FC0B-C04A4C9A1323}"/>
              </a:ext>
            </a:extLst>
          </p:cNvPr>
          <p:cNvPicPr>
            <a:picLocks noChangeAspect="1"/>
          </p:cNvPicPr>
          <p:nvPr/>
        </p:nvPicPr>
        <p:blipFill>
          <a:blip r:embed="rId3"/>
          <a:stretch>
            <a:fillRect/>
          </a:stretch>
        </p:blipFill>
        <p:spPr>
          <a:xfrm>
            <a:off x="715073" y="1807334"/>
            <a:ext cx="4876835" cy="2479746"/>
          </a:xfrm>
          <a:prstGeom prst="rect">
            <a:avLst/>
          </a:prstGeom>
        </p:spPr>
      </p:pic>
    </p:spTree>
    <p:extLst>
      <p:ext uri="{BB962C8B-B14F-4D97-AF65-F5344CB8AC3E}">
        <p14:creationId xmlns:p14="http://schemas.microsoft.com/office/powerpoint/2010/main" val="305659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YOLOv8 model</a:t>
            </a:r>
            <a:endParaRPr dirty="0"/>
          </a:p>
        </p:txBody>
      </p:sp>
      <p:sp>
        <p:nvSpPr>
          <p:cNvPr id="125" name="Google Shape;125;p17"/>
          <p:cNvSpPr txBox="1">
            <a:spLocks noGrp="1"/>
          </p:cNvSpPr>
          <p:nvPr>
            <p:ph type="body" idx="1"/>
          </p:nvPr>
        </p:nvSpPr>
        <p:spPr>
          <a:xfrm>
            <a:off x="589669" y="1438777"/>
            <a:ext cx="7953558" cy="325156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200" dirty="0"/>
              <a:t>We have implemented pretrained model of YOLO family from Ultralytics .</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AF9CDB2D-D437-F5E1-5A8E-C24C84F1E0C7}"/>
              </a:ext>
            </a:extLst>
          </p:cNvPr>
          <p:cNvPicPr>
            <a:picLocks noChangeAspect="1"/>
          </p:cNvPicPr>
          <p:nvPr/>
        </p:nvPicPr>
        <p:blipFill>
          <a:blip r:embed="rId3"/>
          <a:stretch>
            <a:fillRect/>
          </a:stretch>
        </p:blipFill>
        <p:spPr>
          <a:xfrm>
            <a:off x="435219" y="2057399"/>
            <a:ext cx="6084278" cy="2786820"/>
          </a:xfrm>
          <a:prstGeom prst="rect">
            <a:avLst/>
          </a:prstGeom>
        </p:spPr>
      </p:pic>
    </p:spTree>
    <p:extLst>
      <p:ext uri="{BB962C8B-B14F-4D97-AF65-F5344CB8AC3E}">
        <p14:creationId xmlns:p14="http://schemas.microsoft.com/office/powerpoint/2010/main" val="2837882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4096358"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Performance of YOLOv8 model</a:t>
            </a:r>
            <a:endParaRPr dirty="0"/>
          </a:p>
        </p:txBody>
      </p:sp>
      <p:sp>
        <p:nvSpPr>
          <p:cNvPr id="125" name="Google Shape;125;p17"/>
          <p:cNvSpPr txBox="1">
            <a:spLocks noGrp="1"/>
          </p:cNvSpPr>
          <p:nvPr>
            <p:ph type="body" idx="1"/>
          </p:nvPr>
        </p:nvSpPr>
        <p:spPr>
          <a:xfrm>
            <a:off x="123092" y="1344563"/>
            <a:ext cx="8968835" cy="3345776"/>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200" dirty="0"/>
              <a:t>We trained the model for 100 epochs with earlier stopping and our model segregated at 95% accuracy on unseen data</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8A894903-DD80-AD3F-9636-402F8E01B0AD}"/>
              </a:ext>
            </a:extLst>
          </p:cNvPr>
          <p:cNvPicPr>
            <a:picLocks noChangeAspect="1"/>
          </p:cNvPicPr>
          <p:nvPr/>
        </p:nvPicPr>
        <p:blipFill>
          <a:blip r:embed="rId3"/>
          <a:stretch>
            <a:fillRect/>
          </a:stretch>
        </p:blipFill>
        <p:spPr>
          <a:xfrm>
            <a:off x="1556239" y="1780163"/>
            <a:ext cx="5081954" cy="2849602"/>
          </a:xfrm>
          <a:prstGeom prst="rect">
            <a:avLst/>
          </a:prstGeom>
        </p:spPr>
      </p:pic>
    </p:spTree>
    <p:extLst>
      <p:ext uri="{BB962C8B-B14F-4D97-AF65-F5344CB8AC3E}">
        <p14:creationId xmlns:p14="http://schemas.microsoft.com/office/powerpoint/2010/main" val="3051099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4096358"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Performance of YOLOv8 model</a:t>
            </a:r>
            <a:endParaRPr dirty="0"/>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Picture 4">
            <a:extLst>
              <a:ext uri="{FF2B5EF4-FFF2-40B4-BE49-F238E27FC236}">
                <a16:creationId xmlns:a16="http://schemas.microsoft.com/office/drawing/2014/main" id="{31E558F5-24A5-D344-3617-E6B93FC09C3B}"/>
              </a:ext>
            </a:extLst>
          </p:cNvPr>
          <p:cNvPicPr>
            <a:picLocks noChangeAspect="1"/>
          </p:cNvPicPr>
          <p:nvPr/>
        </p:nvPicPr>
        <p:blipFill>
          <a:blip r:embed="rId3"/>
          <a:stretch>
            <a:fillRect/>
          </a:stretch>
        </p:blipFill>
        <p:spPr>
          <a:xfrm>
            <a:off x="329684" y="1622182"/>
            <a:ext cx="4440143" cy="2435469"/>
          </a:xfrm>
          <a:prstGeom prst="rect">
            <a:avLst/>
          </a:prstGeom>
        </p:spPr>
      </p:pic>
      <p:sp>
        <p:nvSpPr>
          <p:cNvPr id="6" name="TextBox 5">
            <a:extLst>
              <a:ext uri="{FF2B5EF4-FFF2-40B4-BE49-F238E27FC236}">
                <a16:creationId xmlns:a16="http://schemas.microsoft.com/office/drawing/2014/main" id="{40DCADE4-2628-C85B-7164-36532552F160}"/>
              </a:ext>
            </a:extLst>
          </p:cNvPr>
          <p:cNvSpPr txBox="1"/>
          <p:nvPr/>
        </p:nvSpPr>
        <p:spPr>
          <a:xfrm>
            <a:off x="734158" y="4554415"/>
            <a:ext cx="4193930" cy="523220"/>
          </a:xfrm>
          <a:prstGeom prst="rect">
            <a:avLst/>
          </a:prstGeom>
          <a:noFill/>
        </p:spPr>
        <p:txBody>
          <a:bodyPr wrap="square" rtlCol="0">
            <a:spAutoFit/>
          </a:bodyPr>
          <a:lstStyle/>
          <a:p>
            <a:r>
              <a:rPr lang="en-IN" dirty="0"/>
              <a:t>Fig. </a:t>
            </a:r>
            <a:r>
              <a:rPr lang="en-IN" sz="1400" dirty="0"/>
              <a:t>Train and validation accuracy. </a:t>
            </a:r>
          </a:p>
          <a:p>
            <a:r>
              <a:rPr lang="en-IN" dirty="0"/>
              <a:t> </a:t>
            </a:r>
          </a:p>
        </p:txBody>
      </p:sp>
    </p:spTree>
    <p:extLst>
      <p:ext uri="{BB962C8B-B14F-4D97-AF65-F5344CB8AC3E}">
        <p14:creationId xmlns:p14="http://schemas.microsoft.com/office/powerpoint/2010/main" val="2313883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4096358"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Performance of YOLOv8 model</a:t>
            </a:r>
            <a:endParaRPr dirty="0"/>
          </a:p>
        </p:txBody>
      </p:sp>
      <p:sp>
        <p:nvSpPr>
          <p:cNvPr id="125" name="Google Shape;125;p17"/>
          <p:cNvSpPr txBox="1">
            <a:spLocks noGrp="1"/>
          </p:cNvSpPr>
          <p:nvPr>
            <p:ph type="body" idx="1"/>
          </p:nvPr>
        </p:nvSpPr>
        <p:spPr>
          <a:xfrm>
            <a:off x="123092" y="1344563"/>
            <a:ext cx="8968835" cy="3345776"/>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200" b="1" dirty="0"/>
              <a:t>Train loss and Val loss</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243FEC59-0D57-8B83-3139-2C83A31DBDAB}"/>
              </a:ext>
            </a:extLst>
          </p:cNvPr>
          <p:cNvPicPr>
            <a:picLocks noChangeAspect="1"/>
          </p:cNvPicPr>
          <p:nvPr/>
        </p:nvPicPr>
        <p:blipFill>
          <a:blip r:embed="rId3"/>
          <a:stretch>
            <a:fillRect/>
          </a:stretch>
        </p:blipFill>
        <p:spPr>
          <a:xfrm>
            <a:off x="1135253" y="2315182"/>
            <a:ext cx="3146602" cy="2209316"/>
          </a:xfrm>
          <a:prstGeom prst="rect">
            <a:avLst/>
          </a:prstGeom>
        </p:spPr>
      </p:pic>
      <p:pic>
        <p:nvPicPr>
          <p:cNvPr id="5" name="Picture 4">
            <a:extLst>
              <a:ext uri="{FF2B5EF4-FFF2-40B4-BE49-F238E27FC236}">
                <a16:creationId xmlns:a16="http://schemas.microsoft.com/office/drawing/2014/main" id="{49ADAF25-AF4E-4577-AD84-F76AACE2B419}"/>
              </a:ext>
            </a:extLst>
          </p:cNvPr>
          <p:cNvPicPr>
            <a:picLocks noChangeAspect="1"/>
          </p:cNvPicPr>
          <p:nvPr/>
        </p:nvPicPr>
        <p:blipFill>
          <a:blip r:embed="rId4"/>
          <a:stretch>
            <a:fillRect/>
          </a:stretch>
        </p:blipFill>
        <p:spPr>
          <a:xfrm>
            <a:off x="4432209" y="2315182"/>
            <a:ext cx="3160261" cy="2209317"/>
          </a:xfrm>
          <a:prstGeom prst="rect">
            <a:avLst/>
          </a:prstGeom>
        </p:spPr>
      </p:pic>
    </p:spTree>
    <p:extLst>
      <p:ext uri="{BB962C8B-B14F-4D97-AF65-F5344CB8AC3E}">
        <p14:creationId xmlns:p14="http://schemas.microsoft.com/office/powerpoint/2010/main" val="118797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4096358"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Performance of YOLOv8 model</a:t>
            </a:r>
            <a:endParaRPr dirty="0"/>
          </a:p>
        </p:txBody>
      </p:sp>
      <p:sp>
        <p:nvSpPr>
          <p:cNvPr id="125" name="Google Shape;125;p17"/>
          <p:cNvSpPr txBox="1">
            <a:spLocks noGrp="1"/>
          </p:cNvSpPr>
          <p:nvPr>
            <p:ph type="body" idx="1"/>
          </p:nvPr>
        </p:nvSpPr>
        <p:spPr>
          <a:xfrm>
            <a:off x="123092" y="1718236"/>
            <a:ext cx="8968835" cy="3345776"/>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r>
              <a:rPr lang="en-IN" sz="1200" b="1" dirty="0"/>
              <a:t>Here 1 denotes no seatbelt while 0 denotes seatbelt.</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4" name="Picture 3">
            <a:extLst>
              <a:ext uri="{FF2B5EF4-FFF2-40B4-BE49-F238E27FC236}">
                <a16:creationId xmlns:a16="http://schemas.microsoft.com/office/drawing/2014/main" id="{073F50F7-EEBC-DA37-5C64-C9EA5B507376}"/>
              </a:ext>
            </a:extLst>
          </p:cNvPr>
          <p:cNvPicPr>
            <a:picLocks noChangeAspect="1"/>
          </p:cNvPicPr>
          <p:nvPr/>
        </p:nvPicPr>
        <p:blipFill>
          <a:blip r:embed="rId3"/>
          <a:stretch>
            <a:fillRect/>
          </a:stretch>
        </p:blipFill>
        <p:spPr>
          <a:xfrm>
            <a:off x="0" y="1324636"/>
            <a:ext cx="9144000" cy="3345776"/>
          </a:xfrm>
          <a:prstGeom prst="rect">
            <a:avLst/>
          </a:prstGeom>
        </p:spPr>
      </p:pic>
    </p:spTree>
    <p:extLst>
      <p:ext uri="{BB962C8B-B14F-4D97-AF65-F5344CB8AC3E}">
        <p14:creationId xmlns:p14="http://schemas.microsoft.com/office/powerpoint/2010/main" val="4001440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32891" y="785871"/>
            <a:ext cx="4984381"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Performance of Vision Transformer (ViT)</a:t>
            </a:r>
            <a:endParaRPr dirty="0"/>
          </a:p>
        </p:txBody>
      </p:sp>
      <p:sp>
        <p:nvSpPr>
          <p:cNvPr id="125" name="Google Shape;125;p17"/>
          <p:cNvSpPr txBox="1">
            <a:spLocks noGrp="1"/>
          </p:cNvSpPr>
          <p:nvPr>
            <p:ph type="body" idx="1"/>
          </p:nvPr>
        </p:nvSpPr>
        <p:spPr>
          <a:xfrm>
            <a:off x="123092" y="1344563"/>
            <a:ext cx="8968835" cy="3345776"/>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r>
              <a:rPr lang="en-IN" sz="1200" b="1" dirty="0"/>
              <a:t>We used Hugging Face pre-trained ViT Transformer but we couldn’t do fine tuning  </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4" name="Picture 3">
            <a:extLst>
              <a:ext uri="{FF2B5EF4-FFF2-40B4-BE49-F238E27FC236}">
                <a16:creationId xmlns:a16="http://schemas.microsoft.com/office/drawing/2014/main" id="{CFD61E7E-EF6D-4110-0EBC-798FFCAA41CA}"/>
              </a:ext>
            </a:extLst>
          </p:cNvPr>
          <p:cNvPicPr>
            <a:picLocks noChangeAspect="1"/>
          </p:cNvPicPr>
          <p:nvPr/>
        </p:nvPicPr>
        <p:blipFill>
          <a:blip r:embed="rId3"/>
          <a:stretch>
            <a:fillRect/>
          </a:stretch>
        </p:blipFill>
        <p:spPr>
          <a:xfrm>
            <a:off x="5011615" y="1344563"/>
            <a:ext cx="4009293" cy="2217730"/>
          </a:xfrm>
          <a:prstGeom prst="rect">
            <a:avLst/>
          </a:prstGeom>
        </p:spPr>
      </p:pic>
      <p:pic>
        <p:nvPicPr>
          <p:cNvPr id="7" name="Picture 6">
            <a:extLst>
              <a:ext uri="{FF2B5EF4-FFF2-40B4-BE49-F238E27FC236}">
                <a16:creationId xmlns:a16="http://schemas.microsoft.com/office/drawing/2014/main" id="{7044B685-1601-E9ED-5E92-1AF7B7D3851E}"/>
              </a:ext>
            </a:extLst>
          </p:cNvPr>
          <p:cNvPicPr>
            <a:picLocks noChangeAspect="1"/>
          </p:cNvPicPr>
          <p:nvPr/>
        </p:nvPicPr>
        <p:blipFill>
          <a:blip r:embed="rId4"/>
          <a:stretch>
            <a:fillRect/>
          </a:stretch>
        </p:blipFill>
        <p:spPr>
          <a:xfrm>
            <a:off x="123092" y="1370939"/>
            <a:ext cx="4848958" cy="2250003"/>
          </a:xfrm>
          <a:prstGeom prst="rect">
            <a:avLst/>
          </a:prstGeom>
        </p:spPr>
      </p:pic>
    </p:spTree>
    <p:extLst>
      <p:ext uri="{BB962C8B-B14F-4D97-AF65-F5344CB8AC3E}">
        <p14:creationId xmlns:p14="http://schemas.microsoft.com/office/powerpoint/2010/main" val="196486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95" name="Google Shape;95;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86" name="Google Shape;86;p13"/>
          <p:cNvSpPr txBox="1">
            <a:spLocks noGrp="1"/>
          </p:cNvSpPr>
          <p:nvPr>
            <p:ph type="title" idx="4294967295"/>
          </p:nvPr>
        </p:nvSpPr>
        <p:spPr>
          <a:xfrm>
            <a:off x="-518257" y="333572"/>
            <a:ext cx="9368227" cy="847666"/>
          </a:xfrm>
          <a:prstGeom prst="rect">
            <a:avLst/>
          </a:prstGeom>
        </p:spPr>
        <p:txBody>
          <a:bodyPr spcFirstLastPara="1" wrap="square" lIns="91425" tIns="91425" rIns="91425" bIns="91425" anchor="ctr" anchorCtr="0">
            <a:noAutofit/>
          </a:bodyPr>
          <a:lstStyle/>
          <a:p>
            <a:r>
              <a:rPr lang="en" dirty="0"/>
              <a:t>                Motivation</a:t>
            </a:r>
            <a:br>
              <a:rPr lang="en" dirty="0"/>
            </a:br>
            <a:endParaRPr lang="en" dirty="0"/>
          </a:p>
        </p:txBody>
      </p:sp>
      <p:sp>
        <p:nvSpPr>
          <p:cNvPr id="92" name="Google Shape;92;p13"/>
          <p:cNvSpPr txBox="1"/>
          <p:nvPr/>
        </p:nvSpPr>
        <p:spPr>
          <a:xfrm>
            <a:off x="210503" y="966458"/>
            <a:ext cx="6916137" cy="3256752"/>
          </a:xfrm>
          <a:prstGeom prst="rect">
            <a:avLst/>
          </a:prstGeom>
          <a:noFill/>
          <a:ln>
            <a:noFill/>
          </a:ln>
        </p:spPr>
        <p:txBody>
          <a:bodyPr spcFirstLastPara="1" wrap="square" lIns="91425" tIns="91425" rIns="91425" bIns="91425" anchor="t" anchorCtr="0">
            <a:noAutofit/>
          </a:bodyPr>
          <a:lstStyle/>
          <a:p>
            <a:pPr marL="285750" indent="-285750">
              <a:spcBef>
                <a:spcPts val="600"/>
              </a:spcBef>
              <a:buChar char="•"/>
            </a:pPr>
            <a:r>
              <a:rPr lang="en-IN" dirty="0">
                <a:latin typeface="Quattrocento Sans"/>
                <a:ea typeface="Quattrocento Sans"/>
                <a:cs typeface="Quattrocento Sans"/>
                <a:sym typeface="Quattrocento Sans"/>
              </a:rPr>
              <a:t>Enforcing seatbelt usage while driving is very crucial as it could prevent a majority of casualties resulting from road accidents.</a:t>
            </a:r>
          </a:p>
          <a:p>
            <a:pPr>
              <a:spcBef>
                <a:spcPts val="600"/>
              </a:spcBef>
            </a:pPr>
            <a:endParaRPr lang="en-US" dirty="0"/>
          </a:p>
          <a:p>
            <a:pPr marL="285750" indent="-285750">
              <a:spcBef>
                <a:spcPts val="600"/>
              </a:spcBef>
              <a:buChar char="•"/>
            </a:pPr>
            <a:r>
              <a:rPr lang="en-IN" dirty="0">
                <a:latin typeface="Quattrocento Sans"/>
                <a:ea typeface="Quattrocento Sans"/>
                <a:cs typeface="Quattrocento Sans"/>
                <a:sym typeface="Quattrocento Sans"/>
              </a:rPr>
              <a:t>Thus the need for automated solutions to detect usage of seatbelts has been felt by authorities since manual enforcement is very inefficient and difficult particularly at night or summer.</a:t>
            </a:r>
          </a:p>
          <a:p>
            <a:pPr marL="285750" indent="-285750">
              <a:spcBef>
                <a:spcPts val="600"/>
              </a:spcBef>
              <a:buChar char="•"/>
            </a:pPr>
            <a:r>
              <a:rPr lang="en-IN" dirty="0">
                <a:latin typeface="Quattrocento Sans"/>
                <a:ea typeface="Quattrocento Sans"/>
                <a:cs typeface="Quattrocento Sans"/>
              </a:rPr>
              <a:t>Delhi Government fined Rs : 2.04 Cr per month.</a:t>
            </a:r>
          </a:p>
        </p:txBody>
      </p:sp>
      <p:pic>
        <p:nvPicPr>
          <p:cNvPr id="2" name="Picture 1" descr="A close-up of a newspaper&#10;&#10;Description automatically generated">
            <a:extLst>
              <a:ext uri="{FF2B5EF4-FFF2-40B4-BE49-F238E27FC236}">
                <a16:creationId xmlns:a16="http://schemas.microsoft.com/office/drawing/2014/main" id="{4EF95700-744B-BEE5-BCCA-98CB55FCAFCE}"/>
              </a:ext>
            </a:extLst>
          </p:cNvPr>
          <p:cNvPicPr>
            <a:picLocks noChangeAspect="1"/>
          </p:cNvPicPr>
          <p:nvPr/>
        </p:nvPicPr>
        <p:blipFill>
          <a:blip r:embed="rId3"/>
          <a:stretch>
            <a:fillRect/>
          </a:stretch>
        </p:blipFill>
        <p:spPr>
          <a:xfrm>
            <a:off x="627178" y="3600224"/>
            <a:ext cx="2150402" cy="1245972"/>
          </a:xfrm>
          <a:prstGeom prst="rect">
            <a:avLst/>
          </a:prstGeom>
        </p:spPr>
      </p:pic>
      <p:pic>
        <p:nvPicPr>
          <p:cNvPr id="4" name="Picture 3">
            <a:extLst>
              <a:ext uri="{FF2B5EF4-FFF2-40B4-BE49-F238E27FC236}">
                <a16:creationId xmlns:a16="http://schemas.microsoft.com/office/drawing/2014/main" id="{0D88F3F1-9F05-F7EA-04B0-6420F400F8DE}"/>
              </a:ext>
            </a:extLst>
          </p:cNvPr>
          <p:cNvPicPr>
            <a:picLocks noChangeAspect="1"/>
          </p:cNvPicPr>
          <p:nvPr/>
        </p:nvPicPr>
        <p:blipFill>
          <a:blip r:embed="rId4"/>
          <a:stretch>
            <a:fillRect/>
          </a:stretch>
        </p:blipFill>
        <p:spPr>
          <a:xfrm>
            <a:off x="2896439" y="3016737"/>
            <a:ext cx="2538833" cy="1839359"/>
          </a:xfrm>
          <a:prstGeom prst="rect">
            <a:avLst/>
          </a:prstGeom>
        </p:spPr>
      </p:pic>
      <p:pic>
        <p:nvPicPr>
          <p:cNvPr id="6" name="Picture 5">
            <a:extLst>
              <a:ext uri="{FF2B5EF4-FFF2-40B4-BE49-F238E27FC236}">
                <a16:creationId xmlns:a16="http://schemas.microsoft.com/office/drawing/2014/main" id="{09E9C55E-263A-98EE-1022-7D13B123A272}"/>
              </a:ext>
            </a:extLst>
          </p:cNvPr>
          <p:cNvPicPr>
            <a:picLocks noChangeAspect="1"/>
          </p:cNvPicPr>
          <p:nvPr/>
        </p:nvPicPr>
        <p:blipFill>
          <a:blip r:embed="rId5"/>
          <a:stretch>
            <a:fillRect/>
          </a:stretch>
        </p:blipFill>
        <p:spPr>
          <a:xfrm>
            <a:off x="5587014" y="3092612"/>
            <a:ext cx="2804470" cy="175358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4096358"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Hardware usage</a:t>
            </a:r>
            <a:endParaRPr dirty="0"/>
          </a:p>
        </p:txBody>
      </p:sp>
      <p:sp>
        <p:nvSpPr>
          <p:cNvPr id="125" name="Google Shape;125;p17"/>
          <p:cNvSpPr txBox="1">
            <a:spLocks noGrp="1"/>
          </p:cNvSpPr>
          <p:nvPr>
            <p:ph type="body" idx="1"/>
          </p:nvPr>
        </p:nvSpPr>
        <p:spPr>
          <a:xfrm>
            <a:off x="123092" y="1344563"/>
            <a:ext cx="8968835" cy="3345776"/>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r>
              <a:rPr lang="en-IN" sz="1200" b="1" dirty="0"/>
              <a:t>This picture was taken after finishing the process </a:t>
            </a:r>
          </a:p>
          <a:p>
            <a:pPr marL="285750" indent="-285750">
              <a:buFont typeface="Arial" panose="020B0604020202020204" pitchFamily="34" charset="0"/>
              <a:buChar char="•"/>
            </a:pPr>
            <a:endParaRPr lang="en-IN" sz="1200" b="1" dirty="0"/>
          </a:p>
          <a:p>
            <a:pPr marL="285750" indent="-285750">
              <a:buFont typeface="Arial" panose="020B0604020202020204" pitchFamily="34" charset="0"/>
              <a:buChar char="•"/>
            </a:pPr>
            <a:r>
              <a:rPr lang="en-IN" sz="1200" b="1" dirty="0"/>
              <a:t>GPU was running at 50% and consuming memory of approximately 7 GB</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4" name="Picture 3">
            <a:extLst>
              <a:ext uri="{FF2B5EF4-FFF2-40B4-BE49-F238E27FC236}">
                <a16:creationId xmlns:a16="http://schemas.microsoft.com/office/drawing/2014/main" id="{AF7CA53B-1B49-959F-9ACF-85967E716876}"/>
              </a:ext>
            </a:extLst>
          </p:cNvPr>
          <p:cNvPicPr>
            <a:picLocks noChangeAspect="1"/>
          </p:cNvPicPr>
          <p:nvPr/>
        </p:nvPicPr>
        <p:blipFill>
          <a:blip r:embed="rId3"/>
          <a:stretch>
            <a:fillRect/>
          </a:stretch>
        </p:blipFill>
        <p:spPr>
          <a:xfrm>
            <a:off x="123092" y="1344563"/>
            <a:ext cx="3941069" cy="2134845"/>
          </a:xfrm>
          <a:prstGeom prst="rect">
            <a:avLst/>
          </a:prstGeom>
        </p:spPr>
      </p:pic>
      <p:pic>
        <p:nvPicPr>
          <p:cNvPr id="7" name="Picture 6">
            <a:extLst>
              <a:ext uri="{FF2B5EF4-FFF2-40B4-BE49-F238E27FC236}">
                <a16:creationId xmlns:a16="http://schemas.microsoft.com/office/drawing/2014/main" id="{FA4CD5D8-16CB-C53E-2BBB-2B6DBEE21F84}"/>
              </a:ext>
            </a:extLst>
          </p:cNvPr>
          <p:cNvPicPr>
            <a:picLocks noChangeAspect="1"/>
          </p:cNvPicPr>
          <p:nvPr/>
        </p:nvPicPr>
        <p:blipFill>
          <a:blip r:embed="rId4"/>
          <a:stretch>
            <a:fillRect/>
          </a:stretch>
        </p:blipFill>
        <p:spPr>
          <a:xfrm>
            <a:off x="4933165" y="1344563"/>
            <a:ext cx="4158762" cy="2134845"/>
          </a:xfrm>
          <a:prstGeom prst="rect">
            <a:avLst/>
          </a:prstGeom>
        </p:spPr>
      </p:pic>
    </p:spTree>
    <p:extLst>
      <p:ext uri="{BB962C8B-B14F-4D97-AF65-F5344CB8AC3E}">
        <p14:creationId xmlns:p14="http://schemas.microsoft.com/office/powerpoint/2010/main" val="1440886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Challenges faced</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128174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Challenges faced</a:t>
            </a:r>
            <a:endParaRPr dirty="0"/>
          </a:p>
        </p:txBody>
      </p:sp>
      <p:sp>
        <p:nvSpPr>
          <p:cNvPr id="125" name="Google Shape;125;p17"/>
          <p:cNvSpPr txBox="1">
            <a:spLocks noGrp="1"/>
          </p:cNvSpPr>
          <p:nvPr>
            <p:ph type="body" idx="1"/>
          </p:nvPr>
        </p:nvSpPr>
        <p:spPr>
          <a:xfrm>
            <a:off x="343485" y="1592951"/>
            <a:ext cx="7953558" cy="3251562"/>
          </a:xfrm>
          <a:prstGeom prst="rect">
            <a:avLst/>
          </a:prstGeom>
        </p:spPr>
        <p:txBody>
          <a:bodyPr spcFirstLastPara="1" wrap="square" lIns="91425" tIns="91425" rIns="91425" bIns="91425" anchor="t" anchorCtr="0">
            <a:noAutofit/>
          </a:bodyPr>
          <a:lstStyle/>
          <a:p>
            <a:pPr marL="0" indent="0">
              <a:buNone/>
            </a:pPr>
            <a:r>
              <a:rPr lang="en-IN" sz="1400" b="1" u="sng" dirty="0"/>
              <a:t>1) Lack of good datasets</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r>
              <a:rPr lang="en-IN" sz="1200" dirty="0"/>
              <a:t>During the development of the model we had faced several challenges in its implementations of which the most severe was the poor quality and size of the datasets available for training the model</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r>
              <a:rPr lang="en-IN" sz="1200" dirty="0"/>
              <a:t>This was remedied by pre-processing the images to reduce noise and highlight features to optimise the dataset for training the model</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r>
              <a:rPr lang="en-IN" sz="1200" dirty="0"/>
              <a:t>The problem caused by the small size of the dataset can be mitigated by Data Augmentation along with generating similar images to expand dataset </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3956343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Challenges faced</a:t>
            </a:r>
            <a:endParaRPr dirty="0"/>
          </a:p>
        </p:txBody>
      </p:sp>
      <p:sp>
        <p:nvSpPr>
          <p:cNvPr id="125" name="Google Shape;125;p17"/>
          <p:cNvSpPr txBox="1">
            <a:spLocks noGrp="1"/>
          </p:cNvSpPr>
          <p:nvPr>
            <p:ph type="body" idx="1"/>
          </p:nvPr>
        </p:nvSpPr>
        <p:spPr>
          <a:xfrm>
            <a:off x="429090" y="1344563"/>
            <a:ext cx="7953558" cy="3251562"/>
          </a:xfrm>
          <a:prstGeom prst="rect">
            <a:avLst/>
          </a:prstGeom>
        </p:spPr>
        <p:txBody>
          <a:bodyPr spcFirstLastPara="1" wrap="square" lIns="91425" tIns="91425" rIns="91425" bIns="91425" anchor="t" anchorCtr="0">
            <a:noAutofit/>
          </a:bodyPr>
          <a:lstStyle/>
          <a:p>
            <a:pPr marL="0" indent="0">
              <a:buNone/>
            </a:pPr>
            <a:r>
              <a:rPr lang="en-IN" sz="1200" dirty="0"/>
              <a:t>                                      Seatbelt images                                                                                  Non seatbelt images</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3" name="Picture 2">
            <a:extLst>
              <a:ext uri="{FF2B5EF4-FFF2-40B4-BE49-F238E27FC236}">
                <a16:creationId xmlns:a16="http://schemas.microsoft.com/office/drawing/2014/main" id="{A4A08A40-106F-3F31-D70A-DA3ADA9AE893}"/>
              </a:ext>
            </a:extLst>
          </p:cNvPr>
          <p:cNvPicPr>
            <a:picLocks noChangeAspect="1"/>
          </p:cNvPicPr>
          <p:nvPr/>
        </p:nvPicPr>
        <p:blipFill>
          <a:blip r:embed="rId3"/>
          <a:stretch>
            <a:fillRect/>
          </a:stretch>
        </p:blipFill>
        <p:spPr>
          <a:xfrm>
            <a:off x="521307" y="1780163"/>
            <a:ext cx="1909748" cy="1863521"/>
          </a:xfrm>
          <a:prstGeom prst="rect">
            <a:avLst/>
          </a:prstGeom>
        </p:spPr>
      </p:pic>
      <p:pic>
        <p:nvPicPr>
          <p:cNvPr id="5" name="Picture 4">
            <a:extLst>
              <a:ext uri="{FF2B5EF4-FFF2-40B4-BE49-F238E27FC236}">
                <a16:creationId xmlns:a16="http://schemas.microsoft.com/office/drawing/2014/main" id="{350C48C3-CAD6-C8D3-7478-5875D6CD87AE}"/>
              </a:ext>
            </a:extLst>
          </p:cNvPr>
          <p:cNvPicPr>
            <a:picLocks noChangeAspect="1"/>
          </p:cNvPicPr>
          <p:nvPr/>
        </p:nvPicPr>
        <p:blipFill>
          <a:blip r:embed="rId4"/>
          <a:stretch>
            <a:fillRect/>
          </a:stretch>
        </p:blipFill>
        <p:spPr>
          <a:xfrm>
            <a:off x="4869121" y="1780163"/>
            <a:ext cx="1909748" cy="1857354"/>
          </a:xfrm>
          <a:prstGeom prst="rect">
            <a:avLst/>
          </a:prstGeom>
        </p:spPr>
      </p:pic>
      <p:pic>
        <p:nvPicPr>
          <p:cNvPr id="7" name="Picture 6">
            <a:extLst>
              <a:ext uri="{FF2B5EF4-FFF2-40B4-BE49-F238E27FC236}">
                <a16:creationId xmlns:a16="http://schemas.microsoft.com/office/drawing/2014/main" id="{72661E80-82E7-EAE1-52A3-8B101F1CA9AE}"/>
              </a:ext>
            </a:extLst>
          </p:cNvPr>
          <p:cNvPicPr>
            <a:picLocks noChangeAspect="1"/>
          </p:cNvPicPr>
          <p:nvPr/>
        </p:nvPicPr>
        <p:blipFill>
          <a:blip r:embed="rId5"/>
          <a:stretch>
            <a:fillRect/>
          </a:stretch>
        </p:blipFill>
        <p:spPr>
          <a:xfrm>
            <a:off x="2471174" y="1780163"/>
            <a:ext cx="1840297" cy="1857354"/>
          </a:xfrm>
          <a:prstGeom prst="rect">
            <a:avLst/>
          </a:prstGeom>
        </p:spPr>
      </p:pic>
      <p:pic>
        <p:nvPicPr>
          <p:cNvPr id="9" name="Picture 8">
            <a:extLst>
              <a:ext uri="{FF2B5EF4-FFF2-40B4-BE49-F238E27FC236}">
                <a16:creationId xmlns:a16="http://schemas.microsoft.com/office/drawing/2014/main" id="{26FD7591-029A-DAFD-917B-8309E7E0C650}"/>
              </a:ext>
            </a:extLst>
          </p:cNvPr>
          <p:cNvPicPr>
            <a:picLocks noChangeAspect="1"/>
          </p:cNvPicPr>
          <p:nvPr/>
        </p:nvPicPr>
        <p:blipFill>
          <a:blip r:embed="rId6"/>
          <a:stretch>
            <a:fillRect/>
          </a:stretch>
        </p:blipFill>
        <p:spPr>
          <a:xfrm>
            <a:off x="6837760" y="1780163"/>
            <a:ext cx="1842614" cy="1857354"/>
          </a:xfrm>
          <a:prstGeom prst="rect">
            <a:avLst/>
          </a:prstGeom>
        </p:spPr>
      </p:pic>
    </p:spTree>
    <p:extLst>
      <p:ext uri="{BB962C8B-B14F-4D97-AF65-F5344CB8AC3E}">
        <p14:creationId xmlns:p14="http://schemas.microsoft.com/office/powerpoint/2010/main" val="1033414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Challenges faced</a:t>
            </a:r>
            <a:endParaRPr dirty="0"/>
          </a:p>
        </p:txBody>
      </p:sp>
      <p:sp>
        <p:nvSpPr>
          <p:cNvPr id="125" name="Google Shape;125;p17"/>
          <p:cNvSpPr txBox="1">
            <a:spLocks noGrp="1"/>
          </p:cNvSpPr>
          <p:nvPr>
            <p:ph type="body" idx="1"/>
          </p:nvPr>
        </p:nvSpPr>
        <p:spPr>
          <a:xfrm>
            <a:off x="343485" y="1592951"/>
            <a:ext cx="7953558" cy="325156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200" dirty="0"/>
              <a:t>Comparision between two models</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171450" indent="-171450">
              <a:buFont typeface="Arial" panose="020B0604020202020204" pitchFamily="34" charset="0"/>
              <a:buChar char="•"/>
            </a:pPr>
            <a:r>
              <a:rPr lang="en-IN" sz="1200" dirty="0"/>
              <a:t>From above result we can infer that YOLOv8 model outperforms CNN model by a approximately 3%</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graphicFrame>
        <p:nvGraphicFramePr>
          <p:cNvPr id="2" name="Table 1">
            <a:extLst>
              <a:ext uri="{FF2B5EF4-FFF2-40B4-BE49-F238E27FC236}">
                <a16:creationId xmlns:a16="http://schemas.microsoft.com/office/drawing/2014/main" id="{4307E3A1-C93F-8D31-AE57-576C4691AFD1}"/>
              </a:ext>
            </a:extLst>
          </p:cNvPr>
          <p:cNvGraphicFramePr>
            <a:graphicFrameLocks noGrp="1"/>
          </p:cNvGraphicFramePr>
          <p:nvPr>
            <p:extLst>
              <p:ext uri="{D42A27DB-BD31-4B8C-83A1-F6EECF244321}">
                <p14:modId xmlns:p14="http://schemas.microsoft.com/office/powerpoint/2010/main" val="3794312715"/>
              </p:ext>
            </p:extLst>
          </p:nvPr>
        </p:nvGraphicFramePr>
        <p:xfrm>
          <a:off x="728297" y="2276230"/>
          <a:ext cx="4572000" cy="1657058"/>
        </p:xfrm>
        <a:graphic>
          <a:graphicData uri="http://schemas.openxmlformats.org/drawingml/2006/table">
            <a:tbl>
              <a:tblPr firstRow="1" bandRow="1">
                <a:tableStyleId>{DA5B2040-0373-4AB5-8C16-54180E59C3D7}</a:tableStyleId>
              </a:tblPr>
              <a:tblGrid>
                <a:gridCol w="1524000">
                  <a:extLst>
                    <a:ext uri="{9D8B030D-6E8A-4147-A177-3AD203B41FA5}">
                      <a16:colId xmlns:a16="http://schemas.microsoft.com/office/drawing/2014/main" val="1748626541"/>
                    </a:ext>
                  </a:extLst>
                </a:gridCol>
                <a:gridCol w="1524000">
                  <a:extLst>
                    <a:ext uri="{9D8B030D-6E8A-4147-A177-3AD203B41FA5}">
                      <a16:colId xmlns:a16="http://schemas.microsoft.com/office/drawing/2014/main" val="2746555493"/>
                    </a:ext>
                  </a:extLst>
                </a:gridCol>
                <a:gridCol w="1524000">
                  <a:extLst>
                    <a:ext uri="{9D8B030D-6E8A-4147-A177-3AD203B41FA5}">
                      <a16:colId xmlns:a16="http://schemas.microsoft.com/office/drawing/2014/main" val="2326555452"/>
                    </a:ext>
                  </a:extLst>
                </a:gridCol>
              </a:tblGrid>
              <a:tr h="370840">
                <a:tc>
                  <a:txBody>
                    <a:bodyPr/>
                    <a:lstStyle/>
                    <a:p>
                      <a:r>
                        <a:rPr lang="en-IN" b="1" dirty="0"/>
                        <a:t>MODEL</a:t>
                      </a:r>
                    </a:p>
                  </a:txBody>
                  <a:tcPr/>
                </a:tc>
                <a:tc>
                  <a:txBody>
                    <a:bodyPr/>
                    <a:lstStyle/>
                    <a:p>
                      <a:r>
                        <a:rPr lang="en-IN" dirty="0"/>
                        <a:t>Train accuracy</a:t>
                      </a:r>
                    </a:p>
                  </a:txBody>
                  <a:tcPr/>
                </a:tc>
                <a:tc>
                  <a:txBody>
                    <a:bodyPr/>
                    <a:lstStyle/>
                    <a:p>
                      <a:r>
                        <a:rPr lang="en-IN" dirty="0"/>
                        <a:t>Validation accuracy</a:t>
                      </a:r>
                    </a:p>
                  </a:txBody>
                  <a:tcPr/>
                </a:tc>
                <a:extLst>
                  <a:ext uri="{0D108BD9-81ED-4DB2-BD59-A6C34878D82A}">
                    <a16:rowId xmlns:a16="http://schemas.microsoft.com/office/drawing/2014/main" val="2195214961"/>
                  </a:ext>
                </a:extLst>
              </a:tr>
              <a:tr h="397218">
                <a:tc>
                  <a:txBody>
                    <a:bodyPr/>
                    <a:lstStyle/>
                    <a:p>
                      <a:r>
                        <a:rPr lang="en-IN" dirty="0"/>
                        <a:t>CNN model</a:t>
                      </a:r>
                    </a:p>
                  </a:txBody>
                  <a:tcPr/>
                </a:tc>
                <a:tc>
                  <a:txBody>
                    <a:bodyPr/>
                    <a:lstStyle/>
                    <a:p>
                      <a:r>
                        <a:rPr lang="en-IN" dirty="0"/>
                        <a:t>100%</a:t>
                      </a:r>
                    </a:p>
                  </a:txBody>
                  <a:tcPr/>
                </a:tc>
                <a:tc>
                  <a:txBody>
                    <a:bodyPr/>
                    <a:lstStyle/>
                    <a:p>
                      <a:r>
                        <a:rPr lang="en-IN" dirty="0"/>
                        <a:t>92.7586%</a:t>
                      </a:r>
                    </a:p>
                  </a:txBody>
                  <a:tcPr/>
                </a:tc>
                <a:extLst>
                  <a:ext uri="{0D108BD9-81ED-4DB2-BD59-A6C34878D82A}">
                    <a16:rowId xmlns:a16="http://schemas.microsoft.com/office/drawing/2014/main" val="1323733841"/>
                  </a:ext>
                </a:extLst>
              </a:tr>
              <a:tr h="370840">
                <a:tc>
                  <a:txBody>
                    <a:bodyPr/>
                    <a:lstStyle/>
                    <a:p>
                      <a:r>
                        <a:rPr lang="en-IN" dirty="0"/>
                        <a:t>YOLOv8 model</a:t>
                      </a:r>
                    </a:p>
                  </a:txBody>
                  <a:tcPr/>
                </a:tc>
                <a:tc>
                  <a:txBody>
                    <a:bodyPr/>
                    <a:lstStyle/>
                    <a:p>
                      <a:r>
                        <a:rPr lang="en-IN" dirty="0"/>
                        <a:t>100%</a:t>
                      </a:r>
                    </a:p>
                  </a:txBody>
                  <a:tcPr/>
                </a:tc>
                <a:tc>
                  <a:txBody>
                    <a:bodyPr/>
                    <a:lstStyle/>
                    <a:p>
                      <a:r>
                        <a:rPr lang="en-IN" dirty="0"/>
                        <a:t>95%</a:t>
                      </a:r>
                    </a:p>
                  </a:txBody>
                  <a:tcPr/>
                </a:tc>
                <a:extLst>
                  <a:ext uri="{0D108BD9-81ED-4DB2-BD59-A6C34878D82A}">
                    <a16:rowId xmlns:a16="http://schemas.microsoft.com/office/drawing/2014/main" val="3468147888"/>
                  </a:ext>
                </a:extLst>
              </a:tr>
              <a:tr h="370840">
                <a:tc>
                  <a:txBody>
                    <a:bodyPr/>
                    <a:lstStyle/>
                    <a:p>
                      <a:r>
                        <a:rPr lang="en-IN" dirty="0"/>
                        <a:t>VIT transformer</a:t>
                      </a:r>
                    </a:p>
                  </a:txBody>
                  <a:tcPr/>
                </a:tc>
                <a:tc>
                  <a:txBody>
                    <a:bodyPr/>
                    <a:lstStyle/>
                    <a:p>
                      <a:r>
                        <a:rPr lang="en-IN" dirty="0"/>
                        <a:t>82.25%</a:t>
                      </a:r>
                    </a:p>
                  </a:txBody>
                  <a:tcPr/>
                </a:tc>
                <a:tc>
                  <a:txBody>
                    <a:bodyPr/>
                    <a:lstStyle/>
                    <a:p>
                      <a:r>
                        <a:rPr lang="en-IN" dirty="0"/>
                        <a:t>60.84%</a:t>
                      </a:r>
                    </a:p>
                  </a:txBody>
                  <a:tcPr/>
                </a:tc>
                <a:extLst>
                  <a:ext uri="{0D108BD9-81ED-4DB2-BD59-A6C34878D82A}">
                    <a16:rowId xmlns:a16="http://schemas.microsoft.com/office/drawing/2014/main" val="3874771325"/>
                  </a:ext>
                </a:extLst>
              </a:tr>
            </a:tbl>
          </a:graphicData>
        </a:graphic>
      </p:graphicFrame>
    </p:spTree>
    <p:extLst>
      <p:ext uri="{BB962C8B-B14F-4D97-AF65-F5344CB8AC3E}">
        <p14:creationId xmlns:p14="http://schemas.microsoft.com/office/powerpoint/2010/main" val="237452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284535" y="904567"/>
            <a:ext cx="4606312"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Acknowledgement and References</a:t>
            </a:r>
            <a:endParaRPr dirty="0"/>
          </a:p>
        </p:txBody>
      </p:sp>
      <p:sp>
        <p:nvSpPr>
          <p:cNvPr id="125" name="Google Shape;125;p17"/>
          <p:cNvSpPr txBox="1">
            <a:spLocks noGrp="1"/>
          </p:cNvSpPr>
          <p:nvPr>
            <p:ph type="body" idx="1"/>
          </p:nvPr>
        </p:nvSpPr>
        <p:spPr>
          <a:xfrm>
            <a:off x="418219" y="1856720"/>
            <a:ext cx="7953558" cy="2210383"/>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200" dirty="0"/>
              <a:t>To complete this project successfully we have referred to Rama Krishna </a:t>
            </a:r>
            <a:r>
              <a:rPr lang="en-IN" sz="1200" dirty="0" err="1"/>
              <a:t>Gorthi</a:t>
            </a:r>
            <a:r>
              <a:rPr lang="en-IN" sz="1200" dirty="0"/>
              <a:t> Sir’s lectures on Image Processing</a:t>
            </a:r>
          </a:p>
          <a:p>
            <a:pPr marL="285750" indent="-285750">
              <a:buFont typeface="Arial" panose="020B0604020202020204" pitchFamily="34" charset="0"/>
              <a:buChar char="•"/>
            </a:pPr>
            <a:r>
              <a:rPr lang="en-IN" sz="1200" dirty="0"/>
              <a:t>IIT Guwahati video lectures on computer vision and Image Processing </a:t>
            </a:r>
          </a:p>
          <a:p>
            <a:pPr marL="285750" indent="-285750">
              <a:buFont typeface="Arial" panose="020B0604020202020204" pitchFamily="34" charset="0"/>
              <a:buChar char="•"/>
            </a:pPr>
            <a:r>
              <a:rPr lang="en-US" sz="1050" dirty="0"/>
              <a:t>Comparison of Image Classification and Object Detection for Passenger Seat Belt Violation Detection Using NIR &amp; RGB Surveillance Camera Images </a:t>
            </a:r>
            <a:r>
              <a:rPr lang="en-US" sz="1050" dirty="0" err="1"/>
              <a:t>Alperen</a:t>
            </a:r>
            <a:r>
              <a:rPr lang="en-US" sz="1050" dirty="0"/>
              <a:t> </a:t>
            </a:r>
            <a:r>
              <a:rPr lang="en-US" sz="1050" dirty="0" err="1"/>
              <a:t>Elihos</a:t>
            </a:r>
            <a:r>
              <a:rPr lang="en-US" sz="1050" dirty="0"/>
              <a:t>, </a:t>
            </a:r>
            <a:r>
              <a:rPr lang="en-IN" sz="1050" dirty="0" err="1"/>
              <a:t>Bensu</a:t>
            </a:r>
            <a:r>
              <a:rPr lang="en-IN" sz="1050" dirty="0"/>
              <a:t> Alkan,</a:t>
            </a:r>
            <a:r>
              <a:rPr lang="en-IN" sz="1200" dirty="0"/>
              <a:t> </a:t>
            </a:r>
            <a:r>
              <a:rPr lang="en-IN" sz="1050" dirty="0" err="1"/>
              <a:t>Burak</a:t>
            </a:r>
            <a:r>
              <a:rPr lang="en-IN" sz="1050" dirty="0"/>
              <a:t> </a:t>
            </a:r>
            <a:r>
              <a:rPr lang="en-IN" sz="1050" dirty="0" err="1"/>
              <a:t>Balci</a:t>
            </a:r>
            <a:r>
              <a:rPr lang="en-IN" sz="1200" dirty="0"/>
              <a:t> </a:t>
            </a:r>
          </a:p>
          <a:p>
            <a:pPr marL="285750" indent="-285750">
              <a:buFont typeface="Arial" panose="020B0604020202020204" pitchFamily="34" charset="0"/>
              <a:buChar char="•"/>
            </a:pPr>
            <a:r>
              <a:rPr lang="en-US" sz="1050" dirty="0"/>
              <a:t>Seatbelt Segmentation Using Synthetic Images Sumit Jha</a:t>
            </a:r>
          </a:p>
          <a:p>
            <a:pPr marL="285750" indent="-285750">
              <a:buFont typeface="Arial" panose="020B0604020202020204" pitchFamily="34" charset="0"/>
              <a:buChar char="•"/>
            </a:pPr>
            <a:r>
              <a:rPr lang="en-US" sz="1050" dirty="0"/>
              <a:t>Image Based Seatbelt Detection by </a:t>
            </a:r>
            <a:r>
              <a:rPr lang="en-US" sz="1050" dirty="0" err="1"/>
              <a:t>Huiwen</a:t>
            </a:r>
            <a:r>
              <a:rPr lang="en-US" sz="1050" dirty="0"/>
              <a:t> Guo, Hu Lin</a:t>
            </a:r>
          </a:p>
          <a:p>
            <a:pPr marL="285750" indent="-285750">
              <a:buFont typeface="Arial" panose="020B0604020202020204" pitchFamily="34" charset="0"/>
              <a:buChar char="•"/>
            </a:pPr>
            <a:r>
              <a:rPr lang="en-IN" sz="1050" dirty="0"/>
              <a:t>Driver’s Seat Belt Detection Using CNN DS </a:t>
            </a:r>
            <a:r>
              <a:rPr lang="en-IN" sz="1050" dirty="0" err="1"/>
              <a:t>Bhupal</a:t>
            </a:r>
            <a:r>
              <a:rPr lang="en-IN" sz="1050" dirty="0"/>
              <a:t> Naik1, G Sai Lakshmi2, V Ramakrishna Sajja3, D Venkatesulu4,J Nageswara Rao5</a:t>
            </a:r>
          </a:p>
          <a:p>
            <a:pPr marL="285750" indent="-285750">
              <a:buFont typeface="Arial" panose="020B0604020202020204" pitchFamily="34" charset="0"/>
              <a:buChar char="•"/>
            </a:pPr>
            <a:r>
              <a:rPr lang="en-IN" sz="1050" dirty="0"/>
              <a:t>Fei </a:t>
            </a:r>
            <a:r>
              <a:rPr lang="en-IN" sz="1050" dirty="0" err="1"/>
              <a:t>Fei</a:t>
            </a:r>
            <a:r>
              <a:rPr lang="en-IN" sz="1050" dirty="0"/>
              <a:t> Li’s video lectures</a:t>
            </a:r>
          </a:p>
          <a:p>
            <a:pPr marL="285750" indent="-285750">
              <a:buFont typeface="Arial" panose="020B0604020202020204" pitchFamily="34" charset="0"/>
              <a:buChar char="•"/>
            </a:pPr>
            <a:endParaRPr lang="en-IN" sz="1050" dirty="0"/>
          </a:p>
          <a:p>
            <a:pPr marL="285750" indent="-285750">
              <a:buFont typeface="Arial" panose="020B0604020202020204" pitchFamily="34" charset="0"/>
              <a:buChar char="•"/>
            </a:pPr>
            <a:endParaRPr lang="en-IN" sz="1200" dirty="0"/>
          </a:p>
          <a:p>
            <a:pPr marL="0" indent="0">
              <a:buNone/>
            </a:pPr>
            <a:endParaRPr lang="en-IN" sz="1200" dirty="0"/>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2702993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Thank You</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01986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125" name="Google Shape;125;p17"/>
          <p:cNvSpPr txBox="1">
            <a:spLocks noGrp="1"/>
          </p:cNvSpPr>
          <p:nvPr>
            <p:ph type="body" idx="1"/>
          </p:nvPr>
        </p:nvSpPr>
        <p:spPr>
          <a:xfrm>
            <a:off x="537188" y="1497774"/>
            <a:ext cx="6809700" cy="31122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400" dirty="0"/>
              <a:t>In this project we will undertake the task of developing and training a Machine Learning model which can detect the usage of seatbelts while driving from the pre-processed input images</a:t>
            </a:r>
          </a:p>
          <a:p>
            <a:pPr marL="0" indent="0">
              <a:buNone/>
            </a:pPr>
            <a:endParaRPr lang="en-IN" sz="1400" dirty="0"/>
          </a:p>
          <a:p>
            <a:pPr marL="285750" indent="-285750">
              <a:buFont typeface="Arial" panose="020B0604020202020204" pitchFamily="34" charset="0"/>
              <a:buChar char="•"/>
            </a:pPr>
            <a:r>
              <a:rPr lang="en-IN" sz="1400" dirty="0"/>
              <a:t>In this presentation we will see the following tasks and challenges faced in order to develop the seatbelt detection model.</a:t>
            </a:r>
          </a:p>
          <a:p>
            <a:pPr marL="0" indent="0">
              <a:buNone/>
            </a:pPr>
            <a:endParaRPr lang="en-IN" sz="1400" dirty="0"/>
          </a:p>
          <a:p>
            <a:pPr marL="0" indent="-342900">
              <a:buSzPct val="100000"/>
              <a:buFont typeface="+mj-lt"/>
              <a:buAutoNum type="arabicPeriod"/>
            </a:pPr>
            <a:r>
              <a:rPr lang="en-IN" sz="1400" b="1" dirty="0"/>
              <a:t>Data Preprocessing</a:t>
            </a:r>
          </a:p>
          <a:p>
            <a:pPr marL="0" indent="-342900">
              <a:buSzPct val="100000"/>
              <a:buFont typeface="+mj-lt"/>
              <a:buAutoNum type="arabicPeriod"/>
            </a:pPr>
            <a:r>
              <a:rPr lang="en-IN" sz="1400" b="1" dirty="0"/>
              <a:t>Implementation</a:t>
            </a:r>
          </a:p>
          <a:p>
            <a:pPr marL="0" indent="-342900">
              <a:buSzPct val="100000"/>
              <a:buFont typeface="+mj-lt"/>
              <a:buAutoNum type="arabicPeriod"/>
            </a:pPr>
            <a:r>
              <a:rPr lang="en-IN" sz="1400" b="1" dirty="0"/>
              <a:t>Models used.</a:t>
            </a:r>
          </a:p>
          <a:p>
            <a:pPr marL="0" indent="-342900">
              <a:buSzPct val="100000"/>
              <a:buFont typeface="+mj-lt"/>
              <a:buAutoNum type="arabicPeriod"/>
            </a:pPr>
            <a:r>
              <a:rPr lang="en-IN" sz="1400" b="1" dirty="0"/>
              <a:t>Results</a:t>
            </a:r>
            <a:endParaRPr lang="en-GB" sz="1400" b="1" dirty="0"/>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Preprocessing</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ora"/>
                <a:ea typeface="Lora"/>
                <a:cs typeface="Lora"/>
                <a:sym typeface="Lora"/>
              </a:rPr>
              <a:t>1</a:t>
            </a:r>
            <a:endParaRPr sz="240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Data Preprocessing</a:t>
            </a:r>
          </a:p>
        </p:txBody>
      </p:sp>
      <p:sp>
        <p:nvSpPr>
          <p:cNvPr id="125" name="Google Shape;125;p17"/>
          <p:cNvSpPr txBox="1">
            <a:spLocks noGrp="1"/>
          </p:cNvSpPr>
          <p:nvPr>
            <p:ph type="body" idx="1"/>
          </p:nvPr>
        </p:nvSpPr>
        <p:spPr>
          <a:xfrm>
            <a:off x="600773" y="1498289"/>
            <a:ext cx="7953558" cy="325156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200" dirty="0"/>
              <a:t>In this project we first apply Resolution Standardisation to convert all input files into a single format and Noise Reduction is applied through use of Bilateral Filter, further to reduce complexity we turn all input images to grayscale from RGB format if there are any.</a:t>
            </a:r>
          </a:p>
          <a:p>
            <a:pPr marL="0" indent="0">
              <a:buNone/>
            </a:pPr>
            <a:endParaRPr lang="en-IN" sz="1200" dirty="0"/>
          </a:p>
          <a:p>
            <a:pPr marL="285750" indent="-285750">
              <a:buFont typeface="Arial" panose="020B0604020202020204" pitchFamily="34" charset="0"/>
              <a:buChar char="•"/>
            </a:pPr>
            <a:r>
              <a:rPr lang="en-IN" sz="1200" dirty="0"/>
              <a:t>We aim to detect seatbelts through their outlines which can be obtained through the use of Canny Edge Detection while Adaptive Histogram analysis is used to reduce noise and improve contrast of image</a:t>
            </a:r>
            <a:r>
              <a:rPr lang="en-IN" sz="1400" dirty="0"/>
              <a:t> </a:t>
            </a:r>
            <a:r>
              <a:rPr lang="en-IN" sz="1200" dirty="0"/>
              <a:t>while implementing a Region of Interest (ROI) mask can help improve accuracy.</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endParaRPr lang="en-IN" sz="1200" dirty="0"/>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5BCF3596-636B-AA6E-5A0F-7EC59E5E57ED}"/>
              </a:ext>
            </a:extLst>
          </p:cNvPr>
          <p:cNvPicPr>
            <a:picLocks noChangeAspect="1"/>
          </p:cNvPicPr>
          <p:nvPr/>
        </p:nvPicPr>
        <p:blipFill>
          <a:blip r:embed="rId3"/>
          <a:stretch>
            <a:fillRect/>
          </a:stretch>
        </p:blipFill>
        <p:spPr>
          <a:xfrm>
            <a:off x="1008325" y="3288904"/>
            <a:ext cx="6935525" cy="1780609"/>
          </a:xfrm>
          <a:prstGeom prst="rect">
            <a:avLst/>
          </a:prstGeom>
        </p:spPr>
      </p:pic>
    </p:spTree>
    <p:extLst>
      <p:ext uri="{BB962C8B-B14F-4D97-AF65-F5344CB8AC3E}">
        <p14:creationId xmlns:p14="http://schemas.microsoft.com/office/powerpoint/2010/main" val="19911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309221" y="1489151"/>
            <a:ext cx="4173000" cy="36543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sz="1200" dirty="0"/>
              <a:t>We apply Adaptive Histogram Equalization (AHE) on our input image to enhance the contrast of our input image by adjusting the intensity distribution in different regions of the image.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 effect of AHE on our input image is presented here where it improves the contrast of image and makes the features more distinguishable.</a:t>
            </a:r>
          </a:p>
          <a:p>
            <a:pPr marL="0" lvl="0" indent="0" algn="l" rtl="0">
              <a:spcBef>
                <a:spcPts val="600"/>
              </a:spcBef>
              <a:spcAft>
                <a:spcPts val="0"/>
              </a:spcAft>
              <a:buNone/>
            </a:pPr>
            <a:endParaRPr lang="en-US" sz="1400" dirty="0"/>
          </a:p>
          <a:p>
            <a:pPr marL="0" lvl="0" indent="0" algn="l" rtl="0">
              <a:spcBef>
                <a:spcPts val="600"/>
              </a:spcBef>
              <a:spcAft>
                <a:spcPts val="0"/>
              </a:spcAft>
              <a:buNone/>
            </a:pPr>
            <a:endParaRPr lang="en-US" sz="1400" dirty="0"/>
          </a:p>
          <a:p>
            <a:pPr marL="0" lvl="0" indent="0" algn="l" rtl="0">
              <a:spcBef>
                <a:spcPts val="600"/>
              </a:spcBef>
              <a:spcAft>
                <a:spcPts val="0"/>
              </a:spcAft>
              <a:buNone/>
            </a:pPr>
            <a:endParaRPr lang="en-US" sz="1400" dirty="0"/>
          </a:p>
        </p:txBody>
      </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mtClean="0"/>
              <a:t>6</a:t>
            </a:fld>
            <a:endParaRPr lang="en"/>
          </a:p>
        </p:txBody>
      </p:sp>
      <p:pic>
        <p:nvPicPr>
          <p:cNvPr id="3" name="Picture 2">
            <a:extLst>
              <a:ext uri="{FF2B5EF4-FFF2-40B4-BE49-F238E27FC236}">
                <a16:creationId xmlns:a16="http://schemas.microsoft.com/office/drawing/2014/main" id="{AB8CA101-BC0E-DE48-0B8F-9C1C59154FE6}"/>
              </a:ext>
            </a:extLst>
          </p:cNvPr>
          <p:cNvPicPr>
            <a:picLocks noChangeAspect="1"/>
          </p:cNvPicPr>
          <p:nvPr/>
        </p:nvPicPr>
        <p:blipFill>
          <a:blip r:embed="rId3"/>
          <a:stretch>
            <a:fillRect/>
          </a:stretch>
        </p:blipFill>
        <p:spPr>
          <a:xfrm>
            <a:off x="2767" y="1575257"/>
            <a:ext cx="1941245" cy="2544591"/>
          </a:xfrm>
          <a:prstGeom prst="rect">
            <a:avLst/>
          </a:prstGeom>
        </p:spPr>
      </p:pic>
      <p:pic>
        <p:nvPicPr>
          <p:cNvPr id="5" name="Picture 4">
            <a:extLst>
              <a:ext uri="{FF2B5EF4-FFF2-40B4-BE49-F238E27FC236}">
                <a16:creationId xmlns:a16="http://schemas.microsoft.com/office/drawing/2014/main" id="{67F1A560-90BF-821E-5913-A4B7DA6F1EF5}"/>
              </a:ext>
            </a:extLst>
          </p:cNvPr>
          <p:cNvPicPr>
            <a:picLocks noChangeAspect="1"/>
          </p:cNvPicPr>
          <p:nvPr/>
        </p:nvPicPr>
        <p:blipFill>
          <a:blip r:embed="rId4"/>
          <a:stretch>
            <a:fillRect/>
          </a:stretch>
        </p:blipFill>
        <p:spPr>
          <a:xfrm>
            <a:off x="1944012" y="1575256"/>
            <a:ext cx="2025715" cy="2544591"/>
          </a:xfrm>
          <a:prstGeom prst="rect">
            <a:avLst/>
          </a:prstGeom>
        </p:spPr>
      </p:pic>
      <p:sp>
        <p:nvSpPr>
          <p:cNvPr id="7" name="TextBox 6">
            <a:extLst>
              <a:ext uri="{FF2B5EF4-FFF2-40B4-BE49-F238E27FC236}">
                <a16:creationId xmlns:a16="http://schemas.microsoft.com/office/drawing/2014/main" id="{3E5EF50B-EA38-ED57-82CF-D535FD4B145F}"/>
              </a:ext>
            </a:extLst>
          </p:cNvPr>
          <p:cNvSpPr txBox="1"/>
          <p:nvPr/>
        </p:nvSpPr>
        <p:spPr>
          <a:xfrm>
            <a:off x="197866" y="478479"/>
            <a:ext cx="6673323" cy="338554"/>
          </a:xfrm>
          <a:prstGeom prst="rect">
            <a:avLst/>
          </a:prstGeom>
          <a:noFill/>
        </p:spPr>
        <p:txBody>
          <a:bodyPr wrap="square" rtlCol="0">
            <a:spAutoFit/>
          </a:bodyPr>
          <a:lstStyle/>
          <a:p>
            <a:r>
              <a:rPr lang="en-IN" sz="1600" b="1" u="sng" dirty="0">
                <a:latin typeface="Quattrocento Sans" panose="020B0502050000020003" pitchFamily="34" charset="0"/>
              </a:rPr>
              <a:t>APPLICATION OF ADAPTIVE HISTOGRAM EQUALIZATION ON IMAGE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083292" y="960077"/>
            <a:ext cx="5086049" cy="3662413"/>
          </a:xfrm>
          <a:prstGeom prst="rect">
            <a:avLst/>
          </a:prstGeom>
        </p:spPr>
        <p:txBody>
          <a:bodyPr spcFirstLastPara="1" wrap="square" lIns="91425" tIns="91425" rIns="91425" bIns="91425" anchor="ctr" anchorCtr="0">
            <a:noAutofit/>
          </a:bodyPr>
          <a:lstStyle/>
          <a:p>
            <a:pPr marL="171450" lvl="0" indent="-171450" algn="l" rtl="0">
              <a:spcBef>
                <a:spcPts val="600"/>
              </a:spcBef>
              <a:spcAft>
                <a:spcPts val="0"/>
              </a:spcAft>
              <a:buFont typeface="Arial" panose="020B0604020202020204" pitchFamily="34" charset="0"/>
              <a:buChar char="•"/>
            </a:pPr>
            <a:r>
              <a:rPr lang="en-US" sz="1200" dirty="0"/>
              <a:t>Later we apply Canny edge detection on our input image highlighting the edges by the use of a binary image which is immensely crucial in detecting the outline of the seatbelts and identifying them.</a:t>
            </a:r>
          </a:p>
          <a:p>
            <a:pPr marL="171450" lvl="0" indent="-171450" algn="l" rtl="0">
              <a:spcBef>
                <a:spcPts val="600"/>
              </a:spcBef>
              <a:spcAft>
                <a:spcPts val="0"/>
              </a:spcAft>
              <a:buFont typeface="Arial" panose="020B0604020202020204" pitchFamily="34" charset="0"/>
              <a:buChar char="•"/>
            </a:pPr>
            <a:endParaRPr lang="en-US" sz="1200" dirty="0"/>
          </a:p>
          <a:p>
            <a:pPr marL="171450" lvl="0" indent="-171450" algn="l" rtl="0">
              <a:spcBef>
                <a:spcPts val="600"/>
              </a:spcBef>
              <a:spcAft>
                <a:spcPts val="0"/>
              </a:spcAft>
              <a:buFont typeface="Arial" panose="020B0604020202020204" pitchFamily="34" charset="0"/>
              <a:buChar char="•"/>
            </a:pPr>
            <a:r>
              <a:rPr lang="en-US" sz="1200" dirty="0"/>
              <a:t>Appropriate threshold values in Canny Edge Detection is crucial to achieve optimal results which we optimize for our data by the use of Hyperparameter tuning.</a:t>
            </a:r>
            <a:endParaRPr lang="en-US" sz="1200"/>
          </a:p>
        </p:txBody>
      </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mtClean="0"/>
              <a:t>7</a:t>
            </a:fld>
            <a:endParaRPr lang="en"/>
          </a:p>
        </p:txBody>
      </p:sp>
      <p:pic>
        <p:nvPicPr>
          <p:cNvPr id="3" name="Picture 2">
            <a:extLst>
              <a:ext uri="{FF2B5EF4-FFF2-40B4-BE49-F238E27FC236}">
                <a16:creationId xmlns:a16="http://schemas.microsoft.com/office/drawing/2014/main" id="{AB8CA101-BC0E-DE48-0B8F-9C1C59154FE6}"/>
              </a:ext>
            </a:extLst>
          </p:cNvPr>
          <p:cNvPicPr>
            <a:picLocks noChangeAspect="1"/>
          </p:cNvPicPr>
          <p:nvPr/>
        </p:nvPicPr>
        <p:blipFill>
          <a:blip r:embed="rId3"/>
          <a:stretch>
            <a:fillRect/>
          </a:stretch>
        </p:blipFill>
        <p:spPr>
          <a:xfrm>
            <a:off x="1" y="1556239"/>
            <a:ext cx="2007529" cy="2506748"/>
          </a:xfrm>
          <a:prstGeom prst="rect">
            <a:avLst/>
          </a:prstGeom>
        </p:spPr>
      </p:pic>
      <p:sp>
        <p:nvSpPr>
          <p:cNvPr id="7" name="TextBox 6">
            <a:extLst>
              <a:ext uri="{FF2B5EF4-FFF2-40B4-BE49-F238E27FC236}">
                <a16:creationId xmlns:a16="http://schemas.microsoft.com/office/drawing/2014/main" id="{3E5EF50B-EA38-ED57-82CF-D535FD4B145F}"/>
              </a:ext>
            </a:extLst>
          </p:cNvPr>
          <p:cNvSpPr txBox="1"/>
          <p:nvPr/>
        </p:nvSpPr>
        <p:spPr>
          <a:xfrm>
            <a:off x="320957" y="521010"/>
            <a:ext cx="6673323" cy="338554"/>
          </a:xfrm>
          <a:prstGeom prst="rect">
            <a:avLst/>
          </a:prstGeom>
          <a:noFill/>
        </p:spPr>
        <p:txBody>
          <a:bodyPr wrap="square" rtlCol="0">
            <a:spAutoFit/>
          </a:bodyPr>
          <a:lstStyle/>
          <a:p>
            <a:r>
              <a:rPr lang="en-IN" sz="1600" b="1" u="sng" dirty="0">
                <a:latin typeface="Quattrocento Sans" panose="020B0502050000020003" pitchFamily="34" charset="0"/>
              </a:rPr>
              <a:t>APPLICATION OF CANNY EDGE DETECTION ON IMAGE</a:t>
            </a:r>
          </a:p>
        </p:txBody>
      </p:sp>
      <p:pic>
        <p:nvPicPr>
          <p:cNvPr id="4" name="Picture 3">
            <a:extLst>
              <a:ext uri="{FF2B5EF4-FFF2-40B4-BE49-F238E27FC236}">
                <a16:creationId xmlns:a16="http://schemas.microsoft.com/office/drawing/2014/main" id="{DFF5BB79-8F13-4E2A-8CB4-CB0F067EC59B}"/>
              </a:ext>
            </a:extLst>
          </p:cNvPr>
          <p:cNvPicPr>
            <a:picLocks noChangeAspect="1"/>
          </p:cNvPicPr>
          <p:nvPr/>
        </p:nvPicPr>
        <p:blipFill>
          <a:blip r:embed="rId4"/>
          <a:stretch>
            <a:fillRect/>
          </a:stretch>
        </p:blipFill>
        <p:spPr>
          <a:xfrm>
            <a:off x="1884142" y="1525086"/>
            <a:ext cx="2116357" cy="2528990"/>
          </a:xfrm>
          <a:prstGeom prst="rect">
            <a:avLst/>
          </a:prstGeom>
        </p:spPr>
      </p:pic>
    </p:spTree>
    <p:extLst>
      <p:ext uri="{BB962C8B-B14F-4D97-AF65-F5344CB8AC3E}">
        <p14:creationId xmlns:p14="http://schemas.microsoft.com/office/powerpoint/2010/main" val="2126285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used</a:t>
            </a:r>
            <a:endParaRPr dirty="0"/>
          </a:p>
        </p:txBody>
      </p:sp>
      <p:sp>
        <p:nvSpPr>
          <p:cNvPr id="125" name="Google Shape;125;p17"/>
          <p:cNvSpPr txBox="1">
            <a:spLocks noGrp="1"/>
          </p:cNvSpPr>
          <p:nvPr>
            <p:ph type="body" idx="1"/>
          </p:nvPr>
        </p:nvSpPr>
        <p:spPr>
          <a:xfrm>
            <a:off x="595221" y="1498289"/>
            <a:ext cx="7953558" cy="325156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200" dirty="0"/>
              <a:t>The data currently available for us to train a model which can classify seatbelt usage is a series of images with labels or annotations signifying whether the person is wearing a seatbelt or not, and the datasets available to us are</a:t>
            </a:r>
          </a:p>
          <a:p>
            <a:pPr marL="0" indent="0">
              <a:buNone/>
            </a:pPr>
            <a:endParaRPr lang="en-IN" sz="1200" dirty="0"/>
          </a:p>
          <a:p>
            <a:pPr marL="2057400" lvl="4" indent="-228600">
              <a:buFont typeface="+mj-lt"/>
              <a:buAutoNum type="arabicPeriod"/>
            </a:pPr>
            <a:endParaRPr lang="en-IN" sz="600" dirty="0"/>
          </a:p>
          <a:p>
            <a:pPr marL="2057400" lvl="4" indent="-228600">
              <a:buFont typeface="+mj-lt"/>
              <a:buAutoNum type="arabicPeriod"/>
            </a:pPr>
            <a:endParaRPr lang="en-IN" sz="600" dirty="0"/>
          </a:p>
          <a:p>
            <a:pPr marL="1828800" lvl="4" indent="0">
              <a:buNone/>
            </a:pPr>
            <a:endParaRPr lang="en-IN" sz="600" dirty="0"/>
          </a:p>
          <a:p>
            <a:pPr marL="2286000" lvl="5" indent="0">
              <a:buSzPct val="100000"/>
              <a:buNone/>
            </a:pPr>
            <a:r>
              <a:rPr lang="en-IN" sz="1050" b="1" dirty="0"/>
              <a:t>1.     600 images dataset: Format: Grayscale, </a:t>
            </a:r>
          </a:p>
          <a:p>
            <a:pPr marL="2286000" lvl="5" indent="0">
              <a:buNone/>
            </a:pPr>
            <a:r>
              <a:rPr lang="en-IN" sz="1050" b="1" dirty="0"/>
              <a:t>       with 300 images of driver with seatbelt, </a:t>
            </a:r>
          </a:p>
          <a:p>
            <a:pPr marL="2286000" lvl="5" indent="0">
              <a:buNone/>
            </a:pPr>
            <a:r>
              <a:rPr lang="en-IN" sz="1050" b="1" dirty="0"/>
              <a:t>       300 images of driver without seatbelt </a:t>
            </a:r>
          </a:p>
          <a:p>
            <a:pPr marL="2286000" lvl="5" indent="0">
              <a:buNone/>
            </a:pPr>
            <a:r>
              <a:rPr lang="en-IN" sz="1050" b="1" dirty="0"/>
              <a:t>       used in CNN model</a:t>
            </a:r>
          </a:p>
          <a:p>
            <a:pPr marL="2286000" lvl="5" indent="0">
              <a:buNone/>
            </a:pPr>
            <a:r>
              <a:rPr lang="en-IN" sz="1050" b="1" dirty="0"/>
              <a:t> </a:t>
            </a:r>
          </a:p>
          <a:p>
            <a:pPr marL="2286000" lvl="5" indent="0">
              <a:buNone/>
            </a:pPr>
            <a:r>
              <a:rPr lang="en-IN" sz="1050" b="1" dirty="0"/>
              <a:t>2.    2418 images for train dataset</a:t>
            </a:r>
          </a:p>
          <a:p>
            <a:pPr marL="2286000" lvl="5" indent="0">
              <a:buNone/>
            </a:pPr>
            <a:r>
              <a:rPr lang="en-IN" sz="1050" b="1" dirty="0"/>
              <a:t>       779 images in test dataset</a:t>
            </a:r>
          </a:p>
          <a:p>
            <a:pPr marL="2286000" lvl="5" indent="0">
              <a:buNone/>
            </a:pPr>
            <a:r>
              <a:rPr lang="en-IN" sz="1050" b="1" dirty="0"/>
              <a:t>       Used in YOLOv8 model</a:t>
            </a:r>
            <a:r>
              <a:rPr lang="en-IN" sz="600" b="1" dirty="0"/>
              <a:t>	</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183622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950248667"/>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468</TotalTime>
  <Words>1029</Words>
  <Application>Microsoft Office PowerPoint</Application>
  <PresentationFormat>On-screen Show (16:9)</PresentationFormat>
  <Paragraphs>205</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Quattrocento Sans</vt:lpstr>
      <vt:lpstr>Lora</vt:lpstr>
      <vt:lpstr>Arial</vt:lpstr>
      <vt:lpstr>Viola template</vt:lpstr>
      <vt:lpstr>Seatbelt Classification on low quality images using different models</vt:lpstr>
      <vt:lpstr>                Motivation </vt:lpstr>
      <vt:lpstr>OVERVIEW</vt:lpstr>
      <vt:lpstr>Data Preprocessing</vt:lpstr>
      <vt:lpstr>Data Preprocessing</vt:lpstr>
      <vt:lpstr>PowerPoint Presentation</vt:lpstr>
      <vt:lpstr>PowerPoint Presentation</vt:lpstr>
      <vt:lpstr>Data used</vt:lpstr>
      <vt:lpstr>Implementation</vt:lpstr>
      <vt:lpstr>Implementation</vt:lpstr>
      <vt:lpstr>Convolutional Neural Network Model</vt:lpstr>
      <vt:lpstr>Performance of Convolutional Neural Network Model</vt:lpstr>
      <vt:lpstr>Performance of Convolutional Neural Network Model</vt:lpstr>
      <vt:lpstr>YOLOv8 model</vt:lpstr>
      <vt:lpstr>Performance of YOLOv8 model</vt:lpstr>
      <vt:lpstr>Performance of YOLOv8 model</vt:lpstr>
      <vt:lpstr>Performance of YOLOv8 model</vt:lpstr>
      <vt:lpstr>Performance of YOLOv8 model</vt:lpstr>
      <vt:lpstr>Performance of Vision Transformer (ViT)</vt:lpstr>
      <vt:lpstr>Hardware usage</vt:lpstr>
      <vt:lpstr>Challenges faced</vt:lpstr>
      <vt:lpstr>Challenges faced</vt:lpstr>
      <vt:lpstr>Challenges faced</vt:lpstr>
      <vt:lpstr>Challenges faced</vt:lpstr>
      <vt:lpstr>Acknowledgement and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dc:creator>User</dc:creator>
  <cp:lastModifiedBy>vignesh venkatesan</cp:lastModifiedBy>
  <cp:revision>18</cp:revision>
  <dcterms:modified xsi:type="dcterms:W3CDTF">2024-05-09T11:00:55Z</dcterms:modified>
</cp:coreProperties>
</file>